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8" d="100"/>
          <a:sy n="68" d="100"/>
        </p:scale>
        <p:origin x="-30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8BAFE-7AFE-4FC1-902A-6FA061FA8500}" type="doc">
      <dgm:prSet loTypeId="urn:microsoft.com/office/officeart/2005/8/layout/vList2" loCatId="list" qsTypeId="urn:microsoft.com/office/officeart/2005/8/quickstyle/3d1" qsCatId="3D" csTypeId="urn:microsoft.com/office/officeart/2005/8/colors/colorful1#1" csCatId="colorful"/>
      <dgm:spPr/>
      <dgm:t>
        <a:bodyPr/>
        <a:lstStyle/>
        <a:p>
          <a:endParaRPr lang="uk-UA"/>
        </a:p>
      </dgm:t>
    </dgm:pt>
    <dgm:pt modelId="{99568627-E188-4471-9232-BB8FE1DE8075}">
      <dgm:prSet/>
      <dgm:spPr/>
      <dgm:t>
        <a:bodyPr/>
        <a:lstStyle/>
        <a:p>
          <a:pPr rtl="0"/>
          <a:r>
            <a:rPr lang="en-US" b="1" dirty="0" smtClean="0"/>
            <a:t>There are a lot of places to see in Ukraine and to be proud of.</a:t>
          </a:r>
          <a:endParaRPr lang="ru-RU" b="1" dirty="0"/>
        </a:p>
      </dgm:t>
    </dgm:pt>
    <dgm:pt modelId="{DC7E6704-20D1-4DCF-842C-6898DF68F5BC}" type="parTrans" cxnId="{F6FC920B-873F-4B98-A696-23130C8DC142}">
      <dgm:prSet/>
      <dgm:spPr/>
      <dgm:t>
        <a:bodyPr/>
        <a:lstStyle/>
        <a:p>
          <a:endParaRPr lang="uk-UA"/>
        </a:p>
      </dgm:t>
    </dgm:pt>
    <dgm:pt modelId="{3603237C-EE62-4B7C-ACF0-69CE0219E874}" type="sibTrans" cxnId="{F6FC920B-873F-4B98-A696-23130C8DC142}">
      <dgm:prSet/>
      <dgm:spPr/>
      <dgm:t>
        <a:bodyPr/>
        <a:lstStyle/>
        <a:p>
          <a:endParaRPr lang="uk-UA"/>
        </a:p>
      </dgm:t>
    </dgm:pt>
    <dgm:pt modelId="{8014418A-D679-404D-9146-8C68FB8B6577}" type="pres">
      <dgm:prSet presAssocID="{A498BAFE-7AFE-4FC1-902A-6FA061FA85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D9E2EE0-A0D3-4619-9944-71BBCC99201F}" type="pres">
      <dgm:prSet presAssocID="{99568627-E188-4471-9232-BB8FE1DE8075}" presName="parentText" presStyleLbl="node1" presStyleIdx="0" presStyleCnt="1" custAng="2018624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6FC920B-873F-4B98-A696-23130C8DC142}" srcId="{A498BAFE-7AFE-4FC1-902A-6FA061FA8500}" destId="{99568627-E188-4471-9232-BB8FE1DE8075}" srcOrd="0" destOrd="0" parTransId="{DC7E6704-20D1-4DCF-842C-6898DF68F5BC}" sibTransId="{3603237C-EE62-4B7C-ACF0-69CE0219E874}"/>
    <dgm:cxn modelId="{86DD6BFD-FEEF-4B7E-B079-CDCBDF48DD01}" type="presOf" srcId="{A498BAFE-7AFE-4FC1-902A-6FA061FA8500}" destId="{8014418A-D679-404D-9146-8C68FB8B6577}" srcOrd="0" destOrd="0" presId="urn:microsoft.com/office/officeart/2005/8/layout/vList2"/>
    <dgm:cxn modelId="{CE98743D-10FC-475F-92DA-DBC686151305}" type="presOf" srcId="{99568627-E188-4471-9232-BB8FE1DE8075}" destId="{BD9E2EE0-A0D3-4619-9944-71BBCC99201F}" srcOrd="0" destOrd="0" presId="urn:microsoft.com/office/officeart/2005/8/layout/vList2"/>
    <dgm:cxn modelId="{B6FBF92C-A9CD-43B1-A00B-10571FCA6F34}" type="presParOf" srcId="{8014418A-D679-404D-9146-8C68FB8B6577}" destId="{BD9E2EE0-A0D3-4619-9944-71BBCC9920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E1A8-A31A-4BC2-B9A8-F7495426DBE0}" type="doc">
      <dgm:prSet loTypeId="urn:microsoft.com/office/officeart/2005/8/layout/vList5" loCatId="list" qsTypeId="urn:microsoft.com/office/officeart/2005/8/quickstyle/3d9" qsCatId="3D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B351835A-2011-41D8-897C-68B60682E85B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Ukrainians also have their own national clothes which are different in many parts of Ukraine and very beautiful indeed. </a:t>
          </a:r>
          <a:endParaRPr lang="uk-UA" b="1" dirty="0">
            <a:solidFill>
              <a:schemeClr val="tx1"/>
            </a:solidFill>
          </a:endParaRPr>
        </a:p>
      </dgm:t>
    </dgm:pt>
    <dgm:pt modelId="{B98AD33A-D9FC-4BEC-9E47-2BB94AD54FA1}" type="parTrans" cxnId="{A7C09979-E4DF-4CA9-93D8-71A882F5DEBC}">
      <dgm:prSet/>
      <dgm:spPr/>
      <dgm:t>
        <a:bodyPr/>
        <a:lstStyle/>
        <a:p>
          <a:endParaRPr lang="uk-UA"/>
        </a:p>
      </dgm:t>
    </dgm:pt>
    <dgm:pt modelId="{C0F1E069-FB07-4936-9D53-AEB24CE77387}" type="sibTrans" cxnId="{A7C09979-E4DF-4CA9-93D8-71A882F5DEBC}">
      <dgm:prSet/>
      <dgm:spPr/>
      <dgm:t>
        <a:bodyPr/>
        <a:lstStyle/>
        <a:p>
          <a:endParaRPr lang="uk-UA"/>
        </a:p>
      </dgm:t>
    </dgm:pt>
    <dgm:pt modelId="{A96949D9-7A85-42B6-9C68-AFEB70F80CC4}" type="pres">
      <dgm:prSet presAssocID="{18D9E1A8-A31A-4BC2-B9A8-F7495426DB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960C512-FDEF-463C-A758-A4881C659F37}" type="pres">
      <dgm:prSet presAssocID="{B351835A-2011-41D8-897C-68B60682E85B}" presName="linNode" presStyleCnt="0"/>
      <dgm:spPr/>
    </dgm:pt>
    <dgm:pt modelId="{7C1300C3-871C-499C-9A24-8A7F2A9FB249}" type="pres">
      <dgm:prSet presAssocID="{B351835A-2011-41D8-897C-68B60682E85B}" presName="parentText" presStyleLbl="node1" presStyleIdx="0" presStyleCnt="1" custScaleX="23015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5E5C4D5-228D-4746-BE24-F0E4403BE090}" type="presOf" srcId="{18D9E1A8-A31A-4BC2-B9A8-F7495426DBE0}" destId="{A96949D9-7A85-42B6-9C68-AFEB70F80CC4}" srcOrd="0" destOrd="0" presId="urn:microsoft.com/office/officeart/2005/8/layout/vList5"/>
    <dgm:cxn modelId="{5CAC8FD4-F835-44E1-9137-41854146653B}" type="presOf" srcId="{B351835A-2011-41D8-897C-68B60682E85B}" destId="{7C1300C3-871C-499C-9A24-8A7F2A9FB249}" srcOrd="0" destOrd="0" presId="urn:microsoft.com/office/officeart/2005/8/layout/vList5"/>
    <dgm:cxn modelId="{A7C09979-E4DF-4CA9-93D8-71A882F5DEBC}" srcId="{18D9E1A8-A31A-4BC2-B9A8-F7495426DBE0}" destId="{B351835A-2011-41D8-897C-68B60682E85B}" srcOrd="0" destOrd="0" parTransId="{B98AD33A-D9FC-4BEC-9E47-2BB94AD54FA1}" sibTransId="{C0F1E069-FB07-4936-9D53-AEB24CE77387}"/>
    <dgm:cxn modelId="{0D90A07A-6A89-4331-BA90-495F1BFFAE40}" type="presParOf" srcId="{A96949D9-7A85-42B6-9C68-AFEB70F80CC4}" destId="{3960C512-FDEF-463C-A758-A4881C659F37}" srcOrd="0" destOrd="0" presId="urn:microsoft.com/office/officeart/2005/8/layout/vList5"/>
    <dgm:cxn modelId="{2F9D8785-628E-4087-AE21-9DAC74FFF1B4}" type="presParOf" srcId="{3960C512-FDEF-463C-A758-A4881C659F37}" destId="{7C1300C3-871C-499C-9A24-8A7F2A9FB24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E2EE0-A0D3-4619-9944-71BBCC99201F}">
      <dsp:nvSpPr>
        <dsp:cNvPr id="0" name=""/>
        <dsp:cNvSpPr/>
      </dsp:nvSpPr>
      <dsp:spPr>
        <a:xfrm rot="20186247">
          <a:off x="0" y="396"/>
          <a:ext cx="7882281" cy="25845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smtClean="0"/>
            <a:t>There are a lot of places to see in Ukraine and to be proud of.</a:t>
          </a:r>
          <a:endParaRPr lang="ru-RU" sz="4700" b="1" kern="1200" dirty="0"/>
        </a:p>
      </dsp:txBody>
      <dsp:txXfrm>
        <a:off x="126166" y="126562"/>
        <a:ext cx="7629949" cy="2332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300C3-871C-499C-9A24-8A7F2A9FB249}">
      <dsp:nvSpPr>
        <dsp:cNvPr id="0" name=""/>
        <dsp:cNvSpPr/>
      </dsp:nvSpPr>
      <dsp:spPr>
        <a:xfrm>
          <a:off x="642938" y="0"/>
          <a:ext cx="6215113" cy="37548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  <a:sp3d extrusionH="28000" prstMaterial="matte"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solidFill>
                <a:schemeClr val="tx1"/>
              </a:solidFill>
            </a:rPr>
            <a:t>Ukrainians also have their own national clothes which are different in many parts of Ukraine and very beautiful indeed. </a:t>
          </a:r>
          <a:endParaRPr lang="uk-UA" sz="3900" b="1" kern="1200" dirty="0">
            <a:solidFill>
              <a:schemeClr val="tx1"/>
            </a:solidFill>
          </a:endParaRPr>
        </a:p>
      </dsp:txBody>
      <dsp:txXfrm>
        <a:off x="826236" y="183298"/>
        <a:ext cx="5848517" cy="3388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FFFF0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3116"/>
            <a:ext cx="7772400" cy="1470025"/>
          </a:xfrm>
          <a:scene3d>
            <a:camera prst="perspectiveHeroicExtremeLef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Ukraine is my Motherland </a:t>
            </a:r>
            <a:endParaRPr lang="uk-UA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Kyiv </a:t>
            </a:r>
            <a:endParaRPr lang="uk-UA" dirty="0"/>
          </a:p>
        </p:txBody>
      </p:sp>
      <p:pic>
        <p:nvPicPr>
          <p:cNvPr id="4" name="Содержимое 3" descr="resized_aa59d91bd680f03fb0068b42fde2d3f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7260455" cy="4840303"/>
          </a:xfrm>
          <a:effectLst>
            <a:softEdge rad="635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Lviv</a:t>
            </a:r>
            <a:endParaRPr lang="uk-UA" dirty="0"/>
          </a:p>
        </p:txBody>
      </p:sp>
      <p:pic>
        <p:nvPicPr>
          <p:cNvPr id="4" name="Содержимое 3" descr="desktopwallpapers.org.ua-110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29" y="1600200"/>
            <a:ext cx="7241541" cy="4525963"/>
          </a:xfrm>
          <a:effectLst>
            <a:softEdge rad="635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Odessa</a:t>
            </a:r>
            <a:endParaRPr lang="uk-UA" dirty="0"/>
          </a:p>
        </p:txBody>
      </p:sp>
      <p:pic>
        <p:nvPicPr>
          <p:cNvPr id="4" name="Содержимое 3" descr="ukraine-odessa_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00175"/>
            <a:ext cx="8229600" cy="4282268"/>
          </a:xfrm>
          <a:effectLst>
            <a:softEdge rad="635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Kharkiv</a:t>
            </a:r>
            <a:endParaRPr lang="uk-UA" dirty="0"/>
          </a:p>
        </p:txBody>
      </p:sp>
      <p:pic>
        <p:nvPicPr>
          <p:cNvPr id="4" name="Содержимое 3" descr="8_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263" y="1428736"/>
            <a:ext cx="7858513" cy="4616876"/>
          </a:xfrm>
          <a:effectLst>
            <a:softEdge rad="635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u="sng" dirty="0" err="1" smtClean="0"/>
              <a:t>Dnipropetrovsk</a:t>
            </a:r>
            <a:endParaRPr lang="uk-UA" dirty="0"/>
          </a:p>
        </p:txBody>
      </p:sp>
      <p:pic>
        <p:nvPicPr>
          <p:cNvPr id="4" name="Содержимое 3" descr="sales-renta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57364"/>
            <a:ext cx="8229600" cy="4143403"/>
          </a:xfrm>
          <a:effectLst>
            <a:softEdge rad="635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u="sng" dirty="0" err="1" smtClean="0"/>
              <a:t>Zaporizhia</a:t>
            </a:r>
            <a:r>
              <a:rPr lang="en-US" i="1" u="sng" dirty="0" smtClean="0"/>
              <a:t> </a:t>
            </a:r>
            <a:endParaRPr lang="uk-UA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  <a:effectLst>
            <a:softEdge rad="6350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FFFF00"/>
            </a:gs>
            <a:gs pos="51000">
              <a:srgbClr val="FFFF0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44269" y="2214128"/>
          <a:ext cx="7882281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the Carpathians with their legends, castles, cathedrals and unique traditions</a:t>
            </a:r>
            <a:endParaRPr lang="uk-UA" dirty="0"/>
          </a:p>
        </p:txBody>
      </p:sp>
      <p:pic>
        <p:nvPicPr>
          <p:cNvPr id="4" name="Содержимое 3" descr="62c5ac203d7cb401f3ddd5bfd263abd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071678"/>
            <a:ext cx="7538152" cy="4240211"/>
          </a:xfrm>
          <a:effectLst>
            <a:softEdge rad="635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/>
            </a:gs>
            <a:gs pos="51000">
              <a:srgbClr val="FFFF0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000100" y="857232"/>
          <a:ext cx="7500990" cy="375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85784" y="1"/>
            <a:ext cx="9644130" cy="72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err="1" smtClean="0"/>
              <a:t>My</a:t>
            </a:r>
            <a:r>
              <a:rPr lang="ru-RU" sz="4000" dirty="0" smtClean="0"/>
              <a:t> </a:t>
            </a:r>
            <a:r>
              <a:rPr lang="ru-RU" sz="4000" dirty="0" err="1" smtClean="0"/>
              <a:t>Motherland</a:t>
            </a:r>
            <a:r>
              <a:rPr lang="ru-RU" sz="4000" dirty="0" smtClean="0"/>
              <a:t>, </a:t>
            </a:r>
            <a:r>
              <a:rPr lang="ru-RU" sz="4000" dirty="0" err="1" smtClean="0"/>
              <a:t>Ukraine</a:t>
            </a:r>
            <a:r>
              <a:rPr lang="ru-RU" sz="4000" dirty="0" smtClean="0"/>
              <a:t>, I </a:t>
            </a:r>
            <a:r>
              <a:rPr lang="ru-RU" sz="4000" dirty="0" err="1" smtClean="0"/>
              <a:t>love</a:t>
            </a:r>
            <a:r>
              <a:rPr lang="ru-RU" sz="4000" dirty="0" smtClean="0"/>
              <a:t> </a:t>
            </a:r>
            <a:r>
              <a:rPr lang="ru-RU" sz="4000" dirty="0" err="1" smtClean="0"/>
              <a:t>you</a:t>
            </a:r>
            <a:r>
              <a:rPr lang="ru-RU" sz="4000" dirty="0" smtClean="0"/>
              <a:t>!</a:t>
            </a:r>
            <a:endParaRPr lang="uk-UA" sz="4000" dirty="0" smtClean="0"/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adf276cde04a8f481a7b1dba3fe716aa.jpg"/>
          <p:cNvPicPr>
            <a:picLocks noChangeAspect="1"/>
          </p:cNvPicPr>
          <p:nvPr/>
        </p:nvPicPr>
        <p:blipFill>
          <a:blip r:embed="rId2"/>
          <a:srcRect l="8854" r="70029"/>
          <a:stretch>
            <a:fillRect/>
          </a:stretch>
        </p:blipFill>
        <p:spPr>
          <a:xfrm>
            <a:off x="665628" y="620688"/>
            <a:ext cx="1620372" cy="5929306"/>
          </a:xfrm>
          <a:prstGeom prst="rect">
            <a:avLst/>
          </a:prstGeom>
        </p:spPr>
      </p:pic>
      <p:pic>
        <p:nvPicPr>
          <p:cNvPr id="4" name="Рисунок 3" descr="adf276cde04a8f481a7b1dba3fe716aa.jpg"/>
          <p:cNvPicPr>
            <a:picLocks noChangeAspect="1"/>
          </p:cNvPicPr>
          <p:nvPr/>
        </p:nvPicPr>
        <p:blipFill>
          <a:blip r:embed="rId2"/>
          <a:srcRect l="67708" r="13778"/>
          <a:stretch>
            <a:fillRect/>
          </a:stretch>
        </p:blipFill>
        <p:spPr>
          <a:xfrm>
            <a:off x="6143636" y="620688"/>
            <a:ext cx="1386348" cy="5786454"/>
          </a:xfrm>
          <a:prstGeom prst="rect">
            <a:avLst/>
          </a:prstGeom>
        </p:spPr>
      </p:pic>
      <p:pic>
        <p:nvPicPr>
          <p:cNvPr id="5" name="Рисунок 4" descr="IMAG1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7698" y="630766"/>
            <a:ext cx="3857636" cy="57864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Ukraine is one of the largest countries of Eastern Europe.</a:t>
            </a:r>
            <a:endParaRPr lang="uk-UA" dirty="0"/>
          </a:p>
        </p:txBody>
      </p:sp>
      <p:pic>
        <p:nvPicPr>
          <p:cNvPr id="4" name="Содержимое 3" descr="19916109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3325" y="1600200"/>
            <a:ext cx="681735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Below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capital of Ukraine is Kyiv.</a:t>
            </a:r>
            <a:endParaRPr lang="uk-UA" dirty="0"/>
          </a:p>
        </p:txBody>
      </p:sp>
      <p:pic>
        <p:nvPicPr>
          <p:cNvPr id="4" name="Содержимое 3" descr="resized_aa59d91bd680f03fb0068b42fde2d3f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Ukraine is an independent state and it has its own government</a:t>
            </a:r>
            <a:endParaRPr lang="uk-UA" dirty="0"/>
          </a:p>
        </p:txBody>
      </p:sp>
      <p:pic>
        <p:nvPicPr>
          <p:cNvPr id="4" name="Содержимое 3" descr="55d8348a-72dc-f46d-72dc-f462eed78caa.photo.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222" y="1600200"/>
            <a:ext cx="817955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gradFill>
            <a:gsLst>
              <a:gs pos="10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en-US" sz="3600" dirty="0" smtClean="0"/>
              <a:t> It has state borders with:</a:t>
            </a:r>
            <a:endParaRPr lang="uk-UA" sz="3600" dirty="0"/>
          </a:p>
        </p:txBody>
      </p:sp>
      <p:pic>
        <p:nvPicPr>
          <p:cNvPr id="4" name="Содержимое 3" descr="Flag_of_Russi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857232"/>
            <a:ext cx="1831744" cy="1220400"/>
          </a:xfrm>
          <a:ln>
            <a:solidFill>
              <a:schemeClr val="tx1"/>
            </a:solidFill>
          </a:ln>
        </p:spPr>
      </p:pic>
      <p:pic>
        <p:nvPicPr>
          <p:cNvPr id="5" name="Рисунок 4" descr="Флаг_Беларусь.gif"/>
          <p:cNvPicPr>
            <a:picLocks noChangeAspect="1"/>
          </p:cNvPicPr>
          <p:nvPr/>
        </p:nvPicPr>
        <p:blipFill>
          <a:blip r:embed="rId4"/>
          <a:srcRect r="13888"/>
          <a:stretch>
            <a:fillRect/>
          </a:stretch>
        </p:blipFill>
        <p:spPr>
          <a:xfrm>
            <a:off x="3357554" y="857232"/>
            <a:ext cx="2102400" cy="1220733"/>
          </a:xfrm>
          <a:prstGeom prst="rect">
            <a:avLst/>
          </a:prstGeom>
        </p:spPr>
      </p:pic>
      <p:pic>
        <p:nvPicPr>
          <p:cNvPr id="6" name="Рисунок 5" descr="polsh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857232"/>
            <a:ext cx="2102400" cy="1240416"/>
          </a:xfrm>
          <a:prstGeom prst="rect">
            <a:avLst/>
          </a:prstGeom>
        </p:spPr>
      </p:pic>
      <p:pic>
        <p:nvPicPr>
          <p:cNvPr id="7" name="Рисунок 6" descr="flag_romani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2786058"/>
            <a:ext cx="2102400" cy="1401249"/>
          </a:xfrm>
          <a:prstGeom prst="rect">
            <a:avLst/>
          </a:prstGeom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2857496"/>
            <a:ext cx="2102400" cy="1401601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2928934"/>
            <a:ext cx="2102400" cy="118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2143116"/>
            <a:ext cx="242889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Russia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43306" y="2143116"/>
            <a:ext cx="192882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Belarus </a:t>
            </a:r>
            <a:endParaRPr lang="uk-U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98" y="2143116"/>
            <a:ext cx="22860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Poland</a:t>
            </a:r>
            <a:endParaRPr lang="uk-U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4286256"/>
            <a:ext cx="24288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Romania</a:t>
            </a:r>
            <a:endParaRPr lang="uk-UA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86116" y="4357694"/>
            <a:ext cx="214314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Moldova</a:t>
            </a:r>
            <a:endParaRPr lang="uk-UA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72198" y="4143380"/>
            <a:ext cx="214314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Hungary </a:t>
            </a:r>
            <a:endParaRPr lang="uk-UA" b="1" dirty="0"/>
          </a:p>
        </p:txBody>
      </p:sp>
      <p:pic>
        <p:nvPicPr>
          <p:cNvPr id="16" name="Рисунок 15" descr="7e4c418d2ff281babdd54ad257a3825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868" y="5143512"/>
            <a:ext cx="2102400" cy="1401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 rot="16200000">
            <a:off x="2448587" y="5289028"/>
            <a:ext cx="738664" cy="9851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en-US" b="1" dirty="0" smtClean="0"/>
              <a:t>Czech Republic</a:t>
            </a:r>
            <a:endParaRPr lang="uk-UA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population of Ukraine is about 47 million people.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e561cbbe4bd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643050"/>
            <a:ext cx="7143800" cy="4758693"/>
          </a:xfrm>
          <a:effectLst>
            <a:softEdge rad="635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FFFF00"/>
            </a:gs>
            <a:gs pos="51000">
              <a:srgbClr val="FFFF0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Below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People who live in Ukraine are Ukrainians. They all speak Ukrainian, the official language of the country. </a:t>
            </a:r>
            <a:endParaRPr lang="uk-UA" sz="3200" dirty="0"/>
          </a:p>
        </p:txBody>
      </p:sp>
      <p:pic>
        <p:nvPicPr>
          <p:cNvPr id="7" name="Содержимое 6" descr="avatar-310392-201407061005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014" y="1600200"/>
            <a:ext cx="751197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national currency in Ukraine is </a:t>
            </a:r>
            <a:r>
              <a:rPr lang="en-US" dirty="0" err="1" smtClean="0"/>
              <a:t>hryvnia</a:t>
            </a:r>
            <a:endParaRPr lang="uk-UA" dirty="0"/>
          </a:p>
        </p:txBody>
      </p:sp>
      <p:pic>
        <p:nvPicPr>
          <p:cNvPr id="5" name="Содержимое 4" descr="100592715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071677"/>
            <a:ext cx="3810803" cy="3810803"/>
          </a:xfrm>
        </p:spPr>
      </p:pic>
      <p:pic>
        <p:nvPicPr>
          <p:cNvPr id="6" name="Содержимое 5" descr="ukraine-1-2006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432507" y="2711237"/>
            <a:ext cx="4563161" cy="24267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428992" y="1214422"/>
            <a:ext cx="5400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2800" i="1" u="sng" dirty="0" smtClean="0"/>
              <a:t>Kyiv</a:t>
            </a:r>
            <a:endParaRPr lang="uk-UA" sz="2800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428604"/>
            <a:ext cx="5400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2800" i="1" u="sng" dirty="0" smtClean="0"/>
              <a:t>The biggest cities are</a:t>
            </a:r>
            <a:r>
              <a:rPr lang="ru-RU" sz="2800" i="1" u="sng" dirty="0" smtClean="0"/>
              <a:t>:</a:t>
            </a:r>
            <a:endParaRPr lang="uk-UA" sz="2800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1714488"/>
            <a:ext cx="5400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2800" i="1" u="sng" dirty="0" err="1" smtClean="0"/>
              <a:t>Lviv</a:t>
            </a:r>
            <a:r>
              <a:rPr lang="en-US" sz="2800" i="1" u="sng" dirty="0" smtClean="0"/>
              <a:t> </a:t>
            </a:r>
            <a:endParaRPr lang="uk-UA" sz="2800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071670" y="2214554"/>
            <a:ext cx="5400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2800" i="1" u="sng" dirty="0" smtClean="0"/>
              <a:t>Odessa</a:t>
            </a:r>
            <a:endParaRPr lang="uk-UA" sz="2800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2786058"/>
            <a:ext cx="5400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2800" i="1" u="sng" dirty="0" err="1" smtClean="0"/>
              <a:t>Kharkiv</a:t>
            </a:r>
            <a:endParaRPr lang="en-US" sz="2800" i="1" u="sng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42910" y="3429000"/>
            <a:ext cx="5400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2800" i="1" u="sng" dirty="0" err="1" smtClean="0"/>
              <a:t>Dnipropetrovsk</a:t>
            </a:r>
            <a:endParaRPr lang="uk-UA" sz="2800" i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071942"/>
            <a:ext cx="5400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2800" i="1" u="sng" dirty="0" err="1" smtClean="0"/>
              <a:t>Zaporizhia</a:t>
            </a:r>
            <a:r>
              <a:rPr lang="en-US" sz="2800" i="1" u="sng" dirty="0" smtClean="0"/>
              <a:t> </a:t>
            </a:r>
            <a:endParaRPr lang="uk-UA" sz="2800" i="1" u="sn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10CF9B"/>
      </a:accent1>
      <a:accent2>
        <a:srgbClr val="5FF2CA"/>
      </a:accent2>
      <a:accent3>
        <a:srgbClr val="DBE6B6"/>
      </a:accent3>
      <a:accent4>
        <a:srgbClr val="FFF98D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163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Ukraine is my Motherland </vt:lpstr>
      <vt:lpstr>Ukraine is one of the largest countries of Eastern Europe.</vt:lpstr>
      <vt:lpstr>The capital of Ukraine is Kyiv.</vt:lpstr>
      <vt:lpstr>Ukraine is an independent state and it has its own government</vt:lpstr>
      <vt:lpstr> It has state borders with:</vt:lpstr>
      <vt:lpstr>The population of Ukraine is about 47 million people. </vt:lpstr>
      <vt:lpstr>People who live in Ukraine are Ukrainians. They all speak Ukrainian, the official language of the country. </vt:lpstr>
      <vt:lpstr>The national currency in Ukraine is hryvnia</vt:lpstr>
      <vt:lpstr>Презентация PowerPoint</vt:lpstr>
      <vt:lpstr>Kyiv </vt:lpstr>
      <vt:lpstr>Lviv</vt:lpstr>
      <vt:lpstr>Odessa</vt:lpstr>
      <vt:lpstr>Kharkiv</vt:lpstr>
      <vt:lpstr>Dnipropetrovsk</vt:lpstr>
      <vt:lpstr>Zaporizhia </vt:lpstr>
      <vt:lpstr>Презентация PowerPoint</vt:lpstr>
      <vt:lpstr>There are the Carpathians with their legends, castles, cathedrals and unique traditions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 is my Motherland </dc:title>
  <dc:creator>user</dc:creator>
  <cp:lastModifiedBy>mikhail</cp:lastModifiedBy>
  <cp:revision>12</cp:revision>
  <dcterms:created xsi:type="dcterms:W3CDTF">2016-04-04T18:39:53Z</dcterms:created>
  <dcterms:modified xsi:type="dcterms:W3CDTF">2016-04-14T18:20:23Z</dcterms:modified>
</cp:coreProperties>
</file>