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78" r:id="rId5"/>
    <p:sldId id="280" r:id="rId6"/>
    <p:sldId id="304" r:id="rId7"/>
    <p:sldId id="299" r:id="rId8"/>
    <p:sldId id="307" r:id="rId9"/>
    <p:sldId id="308" r:id="rId10"/>
    <p:sldId id="30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8" d="100"/>
          <a:sy n="68" d="100"/>
        </p:scale>
        <p:origin x="-302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Vips\Desktop\d9e4d8bd66ec797be6c28393f01444fb_600x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28"/>
            <a:ext cx="2743200" cy="1984375"/>
          </a:xfrm>
          <a:prstGeom prst="rect">
            <a:avLst/>
          </a:prstGeom>
          <a:noFill/>
        </p:spPr>
      </p:pic>
      <p:pic>
        <p:nvPicPr>
          <p:cNvPr id="1029" name="Picture 5" descr="C:\Users\Vips\Desktop\1254570331_urojai_kaliny_sadov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929198"/>
            <a:ext cx="2464596" cy="1643064"/>
          </a:xfrm>
          <a:prstGeom prst="rect">
            <a:avLst/>
          </a:prstGeom>
          <a:noFill/>
        </p:spPr>
      </p:pic>
      <p:pic>
        <p:nvPicPr>
          <p:cNvPr id="1027" name="Picture 3" descr="C:\Users\Vips\Desktop\img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285992"/>
            <a:ext cx="2857500" cy="1600200"/>
          </a:xfrm>
          <a:prstGeom prst="rect">
            <a:avLst/>
          </a:prstGeom>
          <a:noFill/>
        </p:spPr>
      </p:pic>
      <p:pic>
        <p:nvPicPr>
          <p:cNvPr id="1026" name="Picture 2" descr="C:\Users\Vips\Desktop\1402861473_jyepqqzfax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785926"/>
            <a:ext cx="2787171" cy="1857388"/>
          </a:xfrm>
          <a:prstGeom prst="rect">
            <a:avLst/>
          </a:prstGeom>
          <a:noFill/>
        </p:spPr>
      </p:pic>
      <p:pic>
        <p:nvPicPr>
          <p:cNvPr id="1030" name="Picture 6" descr="C:\Users\Vips\Desktop\fullsiz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500306"/>
            <a:ext cx="5124555" cy="360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4500594" cy="13287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cap="none" dirty="0" smtClean="0">
                <a:solidFill>
                  <a:schemeClr val="tx1"/>
                </a:solidFill>
                <a:latin typeface="Arial Black" pitchFamily="34" charset="0"/>
              </a:rPr>
              <a:t>Ukraine</a:t>
            </a:r>
            <a:endParaRPr lang="ru-RU" sz="6000" b="1" cap="none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8" name="Picture 4" descr="C:\Users\Vips\Desktop\Тарас-Шевченко-біографія-стисло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071942"/>
            <a:ext cx="1350000" cy="1800000"/>
          </a:xfrm>
          <a:prstGeom prst="rect">
            <a:avLst/>
          </a:prstGeom>
          <a:noFill/>
        </p:spPr>
      </p:pic>
      <p:pic>
        <p:nvPicPr>
          <p:cNvPr id="1031" name="Picture 7" descr="C:\Users\Vips\Desktop\imgres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571612"/>
            <a:ext cx="1290566" cy="1800000"/>
          </a:xfrm>
          <a:prstGeom prst="rect">
            <a:avLst/>
          </a:prstGeom>
          <a:noFill/>
        </p:spPr>
      </p:pic>
      <p:pic>
        <p:nvPicPr>
          <p:cNvPr id="3" name="Picture 2" descr="C:\Users\mikhail\Pictures\e-Twinning+\etwinningemble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945">
            <a:off x="6641407" y="4585355"/>
            <a:ext cx="2289373" cy="171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500174"/>
            <a:ext cx="3714776" cy="50435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400" b="1" cap="none" dirty="0" smtClean="0">
                <a:solidFill>
                  <a:schemeClr val="tx1"/>
                </a:solidFill>
                <a:latin typeface="Arial Black" pitchFamily="34" charset="0"/>
              </a:rPr>
              <a:t>Best Wishes, </a:t>
            </a:r>
            <a:br>
              <a:rPr lang="en-US" sz="4400" b="1" cap="none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4400" b="1" cap="none" dirty="0" smtClean="0">
                <a:solidFill>
                  <a:schemeClr val="tx1"/>
                </a:solidFill>
                <a:latin typeface="Arial Black" pitchFamily="34" charset="0"/>
              </a:rPr>
              <a:t>from</a:t>
            </a:r>
            <a:br>
              <a:rPr lang="en-US" sz="4400" b="1" cap="none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4400" b="1" cap="none" dirty="0" smtClean="0">
                <a:solidFill>
                  <a:schemeClr val="tx1"/>
                </a:solidFill>
                <a:latin typeface="Arial Black" pitchFamily="34" charset="0"/>
              </a:rPr>
              <a:t>9-B class, </a:t>
            </a:r>
            <a:r>
              <a:rPr lang="uk-UA" sz="4400" b="1" cap="none" dirty="0" smtClean="0">
                <a:solidFill>
                  <a:schemeClr val="tx1"/>
                </a:solidFill>
                <a:latin typeface="Arial Black" pitchFamily="34" charset="0"/>
              </a:rPr>
              <a:t>  </a:t>
            </a:r>
            <a:r>
              <a:rPr lang="en-US" sz="4400" b="1" cap="none" dirty="0" smtClean="0">
                <a:solidFill>
                  <a:schemeClr val="tx1"/>
                </a:solidFill>
                <a:latin typeface="Arial Black" pitchFamily="34" charset="0"/>
              </a:rPr>
              <a:t>School 2</a:t>
            </a:r>
            <a:r>
              <a:rPr lang="uk-UA" sz="4400" b="1" cap="none" dirty="0" smtClean="0">
                <a:solidFill>
                  <a:schemeClr val="tx1"/>
                </a:solidFill>
                <a:latin typeface="Arial Black" pitchFamily="34" charset="0"/>
              </a:rPr>
              <a:t>9</a:t>
            </a:r>
            <a:r>
              <a:rPr lang="en-US" sz="4400" b="1" cap="none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en-US" sz="4400" b="1" cap="none" dirty="0" err="1" smtClean="0">
                <a:solidFill>
                  <a:schemeClr val="tx1"/>
                </a:solidFill>
                <a:latin typeface="Arial Black" pitchFamily="34" charset="0"/>
              </a:rPr>
              <a:t>Ternopil</a:t>
            </a:r>
            <a:r>
              <a:rPr lang="en-US" sz="4400" b="1" cap="none" dirty="0" smtClean="0">
                <a:solidFill>
                  <a:schemeClr val="tx1"/>
                </a:solidFill>
                <a:latin typeface="Arial Black" pitchFamily="34" charset="0"/>
              </a:rPr>
              <a:t>  Ukraine</a:t>
            </a:r>
            <a:endParaRPr lang="ru-RU" sz="4400" b="1" cap="none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D:\School\Photos\день учня\DSCN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4418997" cy="3314248"/>
          </a:xfrm>
          <a:prstGeom prst="rect">
            <a:avLst/>
          </a:prstGeom>
          <a:noFill/>
        </p:spPr>
      </p:pic>
      <p:pic>
        <p:nvPicPr>
          <p:cNvPr id="8194" name="Picture 2" descr="C:\Users\Олеся\Desktop\girls in ICT\34KmniGil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89"/>
            <a:ext cx="3857652" cy="25737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6215106" cy="785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cap="none" dirty="0" smtClean="0">
                <a:solidFill>
                  <a:schemeClr val="tx1"/>
                </a:solidFill>
                <a:latin typeface="Arial Black" pitchFamily="34" charset="0"/>
              </a:rPr>
              <a:t>Ukrainian symbols </a:t>
            </a:r>
            <a:endParaRPr lang="ru-RU" sz="4400" b="1" cap="none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501122" cy="2714644"/>
          </a:xfrm>
        </p:spPr>
        <p:txBody>
          <a:bodyPr>
            <a:noAutofit/>
          </a:bodyPr>
          <a:lstStyle/>
          <a:p>
            <a:pPr marL="179388" indent="-3175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Our flag is blue and yellow. Blue represents the sky and yellow stands for the golden fields of wheat.</a:t>
            </a:r>
          </a:p>
          <a:p>
            <a:pPr marL="179388" indent="-3175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The emblem is the Golden Trident.</a:t>
            </a:r>
          </a:p>
          <a:p>
            <a:pPr marL="179388" indent="-3175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And the anthem is “Ukraine is still alive”.</a:t>
            </a:r>
          </a:p>
        </p:txBody>
      </p:sp>
      <p:pic>
        <p:nvPicPr>
          <p:cNvPr id="1026" name="Picture 2" descr="C:\Users\Олеся\Desktop\url.jpg"/>
          <p:cNvPicPr>
            <a:picLocks noChangeAspect="1" noChangeArrowheads="1"/>
          </p:cNvPicPr>
          <p:nvPr/>
        </p:nvPicPr>
        <p:blipFill>
          <a:blip r:embed="rId2"/>
          <a:srcRect l="10000"/>
          <a:stretch>
            <a:fillRect/>
          </a:stretch>
        </p:blipFill>
        <p:spPr bwMode="auto">
          <a:xfrm>
            <a:off x="2000232" y="4643446"/>
            <a:ext cx="3099897" cy="1928826"/>
          </a:xfrm>
          <a:prstGeom prst="rect">
            <a:avLst/>
          </a:prstGeom>
          <a:noFill/>
        </p:spPr>
      </p:pic>
      <p:pic>
        <p:nvPicPr>
          <p:cNvPr id="8" name="Picture 7" descr="C:\Users\Vips\Desktop\imgres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857628"/>
            <a:ext cx="1290566" cy="1800000"/>
          </a:xfrm>
          <a:prstGeom prst="rect">
            <a:avLst/>
          </a:prstGeom>
          <a:noFill/>
        </p:spPr>
      </p:pic>
      <p:pic>
        <p:nvPicPr>
          <p:cNvPr id="1027" name="Picture 3" descr="C:\Users\Олеся\Desktop\Ukrainian-flag-meaning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857628"/>
            <a:ext cx="3089266" cy="2316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"/>
            <a:ext cx="8501122" cy="900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cap="none" dirty="0" smtClean="0">
                <a:solidFill>
                  <a:schemeClr val="tx1"/>
                </a:solidFill>
                <a:latin typeface="Arial Black" pitchFamily="34" charset="0"/>
              </a:rPr>
              <a:t>Kyiv – is the capital city.</a:t>
            </a:r>
            <a:endParaRPr lang="ru-RU" sz="4400" b="1" cap="none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6000792" cy="3357586"/>
          </a:xfrm>
        </p:spPr>
        <p:txBody>
          <a:bodyPr>
            <a:normAutofit lnSpcReduction="10000"/>
          </a:bodyPr>
          <a:lstStyle/>
          <a:p>
            <a:pPr marL="3175" indent="35083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It was founded by three brothers 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Kyi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Schek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Horyv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and their sister 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Lybid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in the 5</a:t>
            </a:r>
            <a:r>
              <a:rPr lang="en-US" sz="2800" baseline="30000" dirty="0" smtClean="0">
                <a:solidFill>
                  <a:schemeClr val="tx1"/>
                </a:solidFill>
                <a:latin typeface="Arial Black" pitchFamily="34" charset="0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century.</a:t>
            </a:r>
          </a:p>
          <a:p>
            <a:pPr marL="3175" indent="350838"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Today it is one of the most beautiful cities in Europe. Nearly 3 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mln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people live there.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1" name="Picture 3" descr="C:\Users\Vips\Desktop\7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000240"/>
            <a:ext cx="2486516" cy="2000264"/>
          </a:xfrm>
          <a:prstGeom prst="rect">
            <a:avLst/>
          </a:prstGeom>
          <a:noFill/>
        </p:spPr>
      </p:pic>
      <p:pic>
        <p:nvPicPr>
          <p:cNvPr id="2050" name="Picture 2" descr="C:\Users\Олеся\Desktop\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357694"/>
            <a:ext cx="2571429" cy="1800000"/>
          </a:xfrm>
          <a:prstGeom prst="rect">
            <a:avLst/>
          </a:prstGeom>
          <a:noFill/>
        </p:spPr>
      </p:pic>
      <p:pic>
        <p:nvPicPr>
          <p:cNvPr id="4" name="Picture 3" descr="C:\Users\Олеся\Desktop\kyi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857760"/>
            <a:ext cx="2915942" cy="1800000"/>
          </a:xfrm>
          <a:prstGeom prst="rect">
            <a:avLst/>
          </a:prstGeom>
          <a:noFill/>
        </p:spPr>
      </p:pic>
      <p:pic>
        <p:nvPicPr>
          <p:cNvPr id="2052" name="Picture 4" descr="C:\Users\Олеся\Desktop\kiev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714884"/>
            <a:ext cx="2123894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ips\Desktop\ruslana_8_or-600x400.jpg"/>
          <p:cNvPicPr>
            <a:picLocks noChangeAspect="1" noChangeArrowheads="1"/>
          </p:cNvPicPr>
          <p:nvPr/>
        </p:nvPicPr>
        <p:blipFill>
          <a:blip r:embed="rId2"/>
          <a:srcRect l="5191" r="6614"/>
          <a:stretch>
            <a:fillRect/>
          </a:stretch>
        </p:blipFill>
        <p:spPr bwMode="auto">
          <a:xfrm>
            <a:off x="6429388" y="4714884"/>
            <a:ext cx="2500298" cy="1889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"/>
            <a:ext cx="8358246" cy="685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cap="none" dirty="0" smtClean="0">
                <a:solidFill>
                  <a:schemeClr val="tx1"/>
                </a:solidFill>
                <a:latin typeface="Arial Black" pitchFamily="34" charset="0"/>
              </a:rPr>
              <a:t>The most </a:t>
            </a:r>
            <a:r>
              <a:rPr lang="en-US" sz="3200" b="1" cap="none" smtClean="0">
                <a:solidFill>
                  <a:schemeClr val="tx1"/>
                </a:solidFill>
                <a:latin typeface="Arial Black" pitchFamily="34" charset="0"/>
              </a:rPr>
              <a:t>famous Ukrainians</a:t>
            </a:r>
            <a:endParaRPr lang="ru-RU" sz="3200" b="1" cap="none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643050"/>
            <a:ext cx="5500726" cy="443707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Taras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Shevchenko – a poet and painter.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Leonid 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Kravchuk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– the 1</a:t>
            </a:r>
            <a:r>
              <a:rPr lang="en-US" sz="2800" baseline="30000" dirty="0" smtClean="0">
                <a:solidFill>
                  <a:schemeClr val="tx1"/>
                </a:solidFill>
                <a:latin typeface="Arial Black" pitchFamily="34" charset="0"/>
              </a:rPr>
              <a:t>st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president of independent Ukraine.</a:t>
            </a:r>
          </a:p>
          <a:p>
            <a:pPr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Andriy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Shevchenko – a great footballer, the winner of the Golden Ball in 2004.</a:t>
            </a:r>
          </a:p>
          <a:p>
            <a:pPr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Ruslana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– the winner of Eurovision in 2004.</a:t>
            </a: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3600" dirty="0">
              <a:latin typeface="Arial Black" pitchFamily="34" charset="0"/>
            </a:endParaRPr>
          </a:p>
        </p:txBody>
      </p:sp>
      <p:pic>
        <p:nvPicPr>
          <p:cNvPr id="4" name="Picture 4" descr="C:\Users\Vips\Desktop\Тарас-Шевченко-біографія-стисло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1620000" cy="2160000"/>
          </a:xfrm>
          <a:prstGeom prst="rect">
            <a:avLst/>
          </a:prstGeom>
          <a:noFill/>
        </p:spPr>
      </p:pic>
      <p:pic>
        <p:nvPicPr>
          <p:cNvPr id="5" name="Picture 2" descr="C:\Users\Vips\Desktop\fotogalereja-predstavnikiv-ko_773_p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1714488"/>
            <a:ext cx="1542469" cy="2160000"/>
          </a:xfrm>
          <a:prstGeom prst="rect">
            <a:avLst/>
          </a:prstGeom>
          <a:noFill/>
        </p:spPr>
      </p:pic>
      <p:pic>
        <p:nvPicPr>
          <p:cNvPr id="6" name="Picture 2" descr="C:\Users\Vips\Desktop\50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59190"/>
            <a:ext cx="1643074" cy="24086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4572032" cy="1042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tx1"/>
                </a:solidFill>
                <a:latin typeface="Arial Black" pitchFamily="34" charset="0"/>
              </a:rPr>
              <a:t>Popular sports</a:t>
            </a:r>
            <a:endParaRPr lang="ru-RU" sz="4000" b="1" cap="none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5786478" cy="514353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</a:rPr>
              <a:t>Shakhtar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 and Dynamo are the most famous </a:t>
            </a:r>
            <a:r>
              <a:rPr lang="en-US" sz="3600" u="sng" dirty="0" smtClean="0">
                <a:solidFill>
                  <a:schemeClr val="tx1"/>
                </a:solidFill>
                <a:latin typeface="Arial Black" pitchFamily="34" charset="0"/>
              </a:rPr>
              <a:t>football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 teams.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u="sng" dirty="0" smtClean="0">
                <a:solidFill>
                  <a:schemeClr val="tx1"/>
                </a:solidFill>
                <a:latin typeface="Arial Black" pitchFamily="34" charset="0"/>
              </a:rPr>
              <a:t>Swimming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 is represented by the world and Olympic champions Yana </a:t>
            </a:r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</a:rPr>
              <a:t>Klochkova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</a:rPr>
              <a:t>Oleh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</a:rPr>
              <a:t>Lisohor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u="sng" dirty="0" smtClean="0">
                <a:solidFill>
                  <a:schemeClr val="tx1"/>
                </a:solidFill>
                <a:latin typeface="Arial Black" pitchFamily="34" charset="0"/>
              </a:rPr>
              <a:t>Biathlon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 is a popular winter sport.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Ukrainian </a:t>
            </a:r>
            <a:r>
              <a:rPr lang="en-US" sz="3600" u="sng" dirty="0" smtClean="0">
                <a:solidFill>
                  <a:schemeClr val="tx1"/>
                </a:solidFill>
                <a:latin typeface="Arial Black" pitchFamily="34" charset="0"/>
              </a:rPr>
              <a:t>boxers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</a:rPr>
              <a:t>Klychko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 brothers are known all over the world.</a:t>
            </a:r>
          </a:p>
        </p:txBody>
      </p:sp>
      <p:pic>
        <p:nvPicPr>
          <p:cNvPr id="6147" name="Picture 3" descr="C:\Users\Vips\Desktop\4f79ed925a99b6c315ed621ba56b2d0e_650x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14290"/>
            <a:ext cx="2282927" cy="1440000"/>
          </a:xfrm>
          <a:prstGeom prst="rect">
            <a:avLst/>
          </a:prstGeom>
          <a:noFill/>
        </p:spPr>
      </p:pic>
      <p:pic>
        <p:nvPicPr>
          <p:cNvPr id="6149" name="Picture 5" descr="C:\Users\Vips\Desktop\1_9.jpg"/>
          <p:cNvPicPr>
            <a:picLocks noChangeAspect="1" noChangeArrowheads="1"/>
          </p:cNvPicPr>
          <p:nvPr/>
        </p:nvPicPr>
        <p:blipFill>
          <a:blip r:embed="rId3"/>
          <a:srcRect l="2910" r="3968"/>
          <a:stretch>
            <a:fillRect/>
          </a:stretch>
        </p:blipFill>
        <p:spPr bwMode="auto">
          <a:xfrm>
            <a:off x="857224" y="5214950"/>
            <a:ext cx="2286016" cy="1440000"/>
          </a:xfrm>
          <a:prstGeom prst="rect">
            <a:avLst/>
          </a:prstGeom>
          <a:noFill/>
        </p:spPr>
      </p:pic>
      <p:pic>
        <p:nvPicPr>
          <p:cNvPr id="3074" name="Picture 2" descr="C:\Users\Олеся\Desktop\kloch_27_10_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714620"/>
            <a:ext cx="1509706" cy="1581144"/>
          </a:xfrm>
          <a:prstGeom prst="rect">
            <a:avLst/>
          </a:prstGeom>
          <a:noFill/>
        </p:spPr>
      </p:pic>
      <p:pic>
        <p:nvPicPr>
          <p:cNvPr id="3075" name="Picture 3" descr="C:\Users\Олеся\Desktop\127487334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785926"/>
            <a:ext cx="1230545" cy="1800000"/>
          </a:xfrm>
          <a:prstGeom prst="rect">
            <a:avLst/>
          </a:prstGeom>
          <a:noFill/>
        </p:spPr>
      </p:pic>
      <p:pic>
        <p:nvPicPr>
          <p:cNvPr id="3076" name="Picture 4" descr="C:\Users\Олеся\Desktop\c0d42e88530444894498997227e3fe9e.jpg"/>
          <p:cNvPicPr>
            <a:picLocks noChangeAspect="1" noChangeArrowheads="1"/>
          </p:cNvPicPr>
          <p:nvPr/>
        </p:nvPicPr>
        <p:blipFill>
          <a:blip r:embed="rId6"/>
          <a:srcRect b="8000"/>
          <a:stretch>
            <a:fillRect/>
          </a:stretch>
        </p:blipFill>
        <p:spPr bwMode="auto">
          <a:xfrm>
            <a:off x="6429388" y="4572008"/>
            <a:ext cx="2504005" cy="1945686"/>
          </a:xfrm>
          <a:prstGeom prst="rect">
            <a:avLst/>
          </a:prstGeom>
          <a:noFill/>
        </p:spPr>
      </p:pic>
      <p:pic>
        <p:nvPicPr>
          <p:cNvPr id="3077" name="Picture 5" descr="C:\Users\Олеся\Desktop\e5e06842ae34c55e72fac8453bd53c32.jpg"/>
          <p:cNvPicPr>
            <a:picLocks noChangeAspect="1" noChangeArrowheads="1"/>
          </p:cNvPicPr>
          <p:nvPr/>
        </p:nvPicPr>
        <p:blipFill>
          <a:blip r:embed="rId7"/>
          <a:srcRect b="12158"/>
          <a:stretch>
            <a:fillRect/>
          </a:stretch>
        </p:blipFill>
        <p:spPr bwMode="auto">
          <a:xfrm>
            <a:off x="3500430" y="5072074"/>
            <a:ext cx="2778061" cy="1581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828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tx1"/>
                </a:solidFill>
                <a:latin typeface="Arial Black" pitchFamily="34" charset="0"/>
              </a:rPr>
              <a:t>The traditional Ukrainian food</a:t>
            </a:r>
            <a:endParaRPr lang="ru-RU" sz="4000" b="1" cap="none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500174"/>
            <a:ext cx="6143668" cy="3143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Borsch – a red beetroot soup.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Pampushkas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– small buns with garlic.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Varenyks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– dumplings with potatoes, cabbage, mushrooms.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Salo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– salty raw bacon.</a:t>
            </a:r>
          </a:p>
          <a:p>
            <a:pPr>
              <a:buNone/>
            </a:pP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Олеся\Desktop\thumbnail-20150415123148n.jpg"/>
          <p:cNvPicPr>
            <a:picLocks noChangeAspect="1" noChangeArrowheads="1"/>
          </p:cNvPicPr>
          <p:nvPr/>
        </p:nvPicPr>
        <p:blipFill>
          <a:blip r:embed="rId2"/>
          <a:srcRect l="10000" t="12500"/>
          <a:stretch>
            <a:fillRect/>
          </a:stretch>
        </p:blipFill>
        <p:spPr bwMode="auto">
          <a:xfrm>
            <a:off x="214282" y="1643050"/>
            <a:ext cx="2314286" cy="1800000"/>
          </a:xfrm>
          <a:prstGeom prst="rect">
            <a:avLst/>
          </a:prstGeom>
          <a:noFill/>
        </p:spPr>
      </p:pic>
      <p:pic>
        <p:nvPicPr>
          <p:cNvPr id="4099" name="Picture 3" descr="C:\Users\Олеся\Desktop\813346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2250000" cy="1800000"/>
          </a:xfrm>
          <a:prstGeom prst="rect">
            <a:avLst/>
          </a:prstGeom>
          <a:noFill/>
        </p:spPr>
      </p:pic>
      <p:pic>
        <p:nvPicPr>
          <p:cNvPr id="4100" name="Picture 4" descr="C:\Users\Олеся\Desktop\lvov-zadarom-131.jpg"/>
          <p:cNvPicPr>
            <a:picLocks noChangeAspect="1" noChangeArrowheads="1"/>
          </p:cNvPicPr>
          <p:nvPr/>
        </p:nvPicPr>
        <p:blipFill>
          <a:blip r:embed="rId4"/>
          <a:srcRect r="6238"/>
          <a:stretch>
            <a:fillRect/>
          </a:stretch>
        </p:blipFill>
        <p:spPr bwMode="auto">
          <a:xfrm>
            <a:off x="2857488" y="4786322"/>
            <a:ext cx="3000396" cy="1800000"/>
          </a:xfrm>
          <a:prstGeom prst="rect">
            <a:avLst/>
          </a:prstGeom>
          <a:noFill/>
        </p:spPr>
      </p:pic>
      <p:pic>
        <p:nvPicPr>
          <p:cNvPr id="4101" name="Picture 5" descr="C:\Users\Олеся\Desktop\vsl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786322"/>
            <a:ext cx="2697893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214974" cy="828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tx1"/>
                </a:solidFill>
                <a:latin typeface="Arial Black" pitchFamily="34" charset="0"/>
              </a:rPr>
              <a:t>Interesting facts</a:t>
            </a:r>
            <a:endParaRPr lang="ru-RU" sz="4000" b="1" cap="none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5429288" cy="46434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The 1</a:t>
            </a:r>
            <a:r>
              <a:rPr lang="en-US" sz="2800" baseline="30000" dirty="0" smtClean="0">
                <a:solidFill>
                  <a:schemeClr val="tx1"/>
                </a:solidFill>
                <a:latin typeface="Arial Black" pitchFamily="34" charset="0"/>
              </a:rPr>
              <a:t>st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constitution in the world was written by 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Pylyp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Orlyk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in 1710.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Ukraine is the greatest producer of honey in the world.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The deepest metro station in the world is 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Arsenalna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in Kyiv – 105 m deep.</a:t>
            </a:r>
          </a:p>
        </p:txBody>
      </p:sp>
      <p:pic>
        <p:nvPicPr>
          <p:cNvPr id="10242" name="Picture 2" descr="C:\Users\Vips\Desktop\Arsenalna_metro_station_Kiev_2010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714884"/>
            <a:ext cx="2791114" cy="1800000"/>
          </a:xfrm>
          <a:prstGeom prst="rect">
            <a:avLst/>
          </a:prstGeom>
          <a:noFill/>
        </p:spPr>
      </p:pic>
      <p:pic>
        <p:nvPicPr>
          <p:cNvPr id="5122" name="Picture 2" descr="C:\Users\Олеся\Desktop\124_2_12__2_3_12zv-284x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8604"/>
            <a:ext cx="2705100" cy="2009775"/>
          </a:xfrm>
          <a:prstGeom prst="rect">
            <a:avLst/>
          </a:prstGeom>
          <a:noFill/>
        </p:spPr>
      </p:pic>
      <p:pic>
        <p:nvPicPr>
          <p:cNvPr id="5123" name="Picture 3" descr="C:\Users\Олеся\Desktop\1391887515_bdzho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571744"/>
            <a:ext cx="2500330" cy="18002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214974" cy="828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tx1"/>
                </a:solidFill>
                <a:latin typeface="Arial Black" pitchFamily="34" charset="0"/>
              </a:rPr>
              <a:t>Interesting facts</a:t>
            </a:r>
            <a:endParaRPr lang="ru-RU" sz="4000" b="1" cap="none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5929354" cy="49292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Trembita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– is the longest musical instrument.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1384 monuments to Ukrainian poet 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Taras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Shevchenko, the most numerous in the world.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Cave Optimistic in western Ukraine is 20 m deep and 216 km long. It is the 1</a:t>
            </a:r>
            <a:r>
              <a:rPr lang="en-US" sz="2800" baseline="30000" dirty="0" smtClean="0">
                <a:solidFill>
                  <a:schemeClr val="tx1"/>
                </a:solidFill>
                <a:latin typeface="Arial Black" pitchFamily="34" charset="0"/>
              </a:rPr>
              <a:t>st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longest in Europe, the 2</a:t>
            </a:r>
            <a:r>
              <a:rPr lang="en-US" sz="2800" baseline="30000" dirty="0" smtClean="0">
                <a:solidFill>
                  <a:schemeClr val="tx1"/>
                </a:solidFill>
                <a:latin typeface="Arial Black" pitchFamily="34" charset="0"/>
              </a:rPr>
              <a:t>nd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in the world. 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124" name="Picture 4" descr="C:\Users\Олеся\Desktop\1525144-blog-vilisov-info-13672757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8604"/>
            <a:ext cx="2706767" cy="1800000"/>
          </a:xfrm>
          <a:prstGeom prst="rect">
            <a:avLst/>
          </a:prstGeom>
          <a:noFill/>
        </p:spPr>
      </p:pic>
      <p:pic>
        <p:nvPicPr>
          <p:cNvPr id="6146" name="Picture 2" descr="C:\Users\Олеся\Desktop\shev0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357430"/>
            <a:ext cx="1830937" cy="2160000"/>
          </a:xfrm>
          <a:prstGeom prst="rect">
            <a:avLst/>
          </a:prstGeom>
          <a:noFill/>
        </p:spPr>
      </p:pic>
      <p:pic>
        <p:nvPicPr>
          <p:cNvPr id="6147" name="Picture 3" descr="C:\Users\Олеся\Desktop\bg-284x2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572008"/>
            <a:ext cx="2705100" cy="2009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143800" cy="7143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tx1"/>
                </a:solidFill>
                <a:latin typeface="Arial Black" pitchFamily="34" charset="0"/>
              </a:rPr>
              <a:t>Our hometown - </a:t>
            </a:r>
            <a:r>
              <a:rPr lang="en-US" sz="4000" b="1" cap="none" dirty="0" err="1" smtClean="0">
                <a:solidFill>
                  <a:schemeClr val="tx1"/>
                </a:solidFill>
                <a:latin typeface="Arial Black" pitchFamily="34" charset="0"/>
              </a:rPr>
              <a:t>Ternopil</a:t>
            </a:r>
            <a:endParaRPr lang="ru-RU" sz="4000" b="1" cap="none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6072230" cy="35719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Ternopil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is considered one of the most beautiful cities of Ukraine.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Founded in 1540 it is situated on the banks of the River 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Seret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and 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Ternopil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Lake.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The population is more than 200 000 people.</a:t>
            </a:r>
          </a:p>
        </p:txBody>
      </p:sp>
      <p:pic>
        <p:nvPicPr>
          <p:cNvPr id="7170" name="Picture 2" descr="C:\Users\Олеся\Desktop\94f2abb8c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71546"/>
            <a:ext cx="2567924" cy="2046155"/>
          </a:xfrm>
          <a:prstGeom prst="rect">
            <a:avLst/>
          </a:prstGeom>
          <a:noFill/>
        </p:spPr>
      </p:pic>
      <p:pic>
        <p:nvPicPr>
          <p:cNvPr id="7171" name="Picture 3" descr="C:\Users\Олеся\Desktop\DramteatrTernop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143248"/>
            <a:ext cx="2557643" cy="1704768"/>
          </a:xfrm>
          <a:prstGeom prst="rect">
            <a:avLst/>
          </a:prstGeom>
          <a:noFill/>
        </p:spPr>
      </p:pic>
      <p:pic>
        <p:nvPicPr>
          <p:cNvPr id="7172" name="Picture 4" descr="C:\Users\Олеся\Desktop\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786322"/>
            <a:ext cx="3286148" cy="1848458"/>
          </a:xfrm>
          <a:prstGeom prst="rect">
            <a:avLst/>
          </a:prstGeom>
          <a:noFill/>
        </p:spPr>
      </p:pic>
      <p:pic>
        <p:nvPicPr>
          <p:cNvPr id="7173" name="Picture 5" descr="C:\Users\Олеся\Desktop\1209890547_ternopil_osinnyj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643446"/>
            <a:ext cx="2619393" cy="1964545"/>
          </a:xfrm>
          <a:prstGeom prst="rect">
            <a:avLst/>
          </a:prstGeom>
          <a:noFill/>
        </p:spPr>
      </p:pic>
      <p:pic>
        <p:nvPicPr>
          <p:cNvPr id="7175" name="Picture 7" descr="C:\Users\Олеся\Desktop\imgre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786322"/>
            <a:ext cx="1500198" cy="17842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243</TotalTime>
  <Words>354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Ukraine</vt:lpstr>
      <vt:lpstr>Ukrainian symbols </vt:lpstr>
      <vt:lpstr>Kyiv – is the capital city.</vt:lpstr>
      <vt:lpstr>The most famous Ukrainians</vt:lpstr>
      <vt:lpstr>Popular sports</vt:lpstr>
      <vt:lpstr>The traditional Ukrainian food</vt:lpstr>
      <vt:lpstr>Interesting facts</vt:lpstr>
      <vt:lpstr>Interesting facts</vt:lpstr>
      <vt:lpstr>Our hometown - Ternopil</vt:lpstr>
      <vt:lpstr>Best Wishes,  from 9-B class,   School 29, Ternopil  Ukraine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Vips</dc:creator>
  <cp:lastModifiedBy>mikhail</cp:lastModifiedBy>
  <cp:revision>28</cp:revision>
  <dcterms:created xsi:type="dcterms:W3CDTF">2016-02-16T17:54:38Z</dcterms:created>
  <dcterms:modified xsi:type="dcterms:W3CDTF">2016-06-13T15:50:41Z</dcterms:modified>
</cp:coreProperties>
</file>